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322" r:id="rId2"/>
    <p:sldId id="259" r:id="rId3"/>
    <p:sldId id="321" r:id="rId4"/>
    <p:sldId id="323" r:id="rId5"/>
    <p:sldId id="324" r:id="rId6"/>
    <p:sldId id="325" r:id="rId7"/>
    <p:sldId id="326" r:id="rId8"/>
    <p:sldId id="327" r:id="rId9"/>
    <p:sldId id="297" r:id="rId10"/>
  </p:sldIdLst>
  <p:sldSz cx="9144000" cy="6858000" type="screen4x3"/>
  <p:notesSz cx="6858000" cy="9144000"/>
  <p:embeddedFontLst>
    <p:embeddedFont>
      <p:font typeface="Calibri Light" panose="020F0302020204030204" pitchFamily="34" charset="0"/>
      <p:regular r:id="rId13"/>
      <p:italic r:id="rId14"/>
    </p:embeddedFont>
    <p:embeddedFont>
      <p:font typeface="Calibri" panose="020F0502020204030204" pitchFamily="34" charset="0"/>
      <p:regular r:id="rId15"/>
      <p:bold r:id="rId16"/>
      <p:italic r:id="rId17"/>
      <p:boldItalic r:id="rId18"/>
    </p:embeddedFont>
    <p:embeddedFont>
      <p:font typeface="맑은 고딕" panose="020B0503020000020004" pitchFamily="34" charset="-127"/>
      <p:regular r:id="rId19"/>
      <p:bold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DFF"/>
    <a:srgbClr val="FB3E7C"/>
    <a:srgbClr val="05050F"/>
    <a:srgbClr val="505359"/>
    <a:srgbClr val="DEC5BC"/>
    <a:srgbClr val="6B4025"/>
    <a:srgbClr val="204243"/>
    <a:srgbClr val="729415"/>
    <a:srgbClr val="E0F825"/>
    <a:srgbClr val="1D30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19" autoAdjust="0"/>
    <p:restoredTop sz="96582" autoAdjust="0"/>
  </p:normalViewPr>
  <p:slideViewPr>
    <p:cSldViewPr>
      <p:cViewPr varScale="1">
        <p:scale>
          <a:sx n="69" d="100"/>
          <a:sy n="69" d="100"/>
        </p:scale>
        <p:origin x="16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5" d="100"/>
          <a:sy n="75" d="100"/>
        </p:scale>
        <p:origin x="1728"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2024-09-09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2024-09-09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996262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2024-09-09</a:t>
            </a:fld>
            <a:endParaRPr lang="ko-KR" altLang="en-US" dirty="0"/>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5508104" y="4221088"/>
            <a:ext cx="3477982" cy="2266192"/>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2024-09-09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2024-09-09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hasCustomPrompt="1"/>
          </p:nvPr>
        </p:nvSpPr>
        <p:spPr>
          <a:xfrm>
            <a:off x="721818" y="116632"/>
            <a:ext cx="723455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제목 스타일 편집마스터 </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2024-09-09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23528" y="1176867"/>
            <a:ext cx="8509606" cy="4861277"/>
          </a:xfrm>
        </p:spPr>
        <p:txBody>
          <a:bodyPr>
            <a:normAutofit/>
          </a:bodyPr>
          <a:lstStyle>
            <a:lvl1pPr algn="l">
              <a:buNone/>
              <a:defRPr sz="1600" i="1" baseline="0">
                <a:solidFill>
                  <a:srgbClr val="FB3E7C"/>
                </a:solidFill>
                <a:latin typeface="+mj-lt"/>
                <a:ea typeface="맑은 고딕" pitchFamily="50" charset="-127"/>
              </a:defRPr>
            </a:lvl1pPr>
            <a:lvl2pPr algn="l">
              <a:buNone/>
              <a:defRPr sz="1600" i="1" baseline="0">
                <a:solidFill>
                  <a:srgbClr val="FB3E7C"/>
                </a:solidFill>
                <a:latin typeface="+mj-lt"/>
                <a:ea typeface="맑은 고딕" pitchFamily="50" charset="-127"/>
              </a:defRPr>
            </a:lvl2pPr>
            <a:lvl3pPr algn="l">
              <a:buNone/>
              <a:defRPr sz="1600" i="1" baseline="0">
                <a:solidFill>
                  <a:srgbClr val="FB3E7C"/>
                </a:solidFill>
                <a:latin typeface="+mj-lt"/>
                <a:ea typeface="맑은 고딕" pitchFamily="50" charset="-127"/>
              </a:defRPr>
            </a:lvl3pPr>
            <a:lvl4pPr algn="l">
              <a:buNone/>
              <a:defRPr sz="1600" i="1" baseline="0">
                <a:solidFill>
                  <a:srgbClr val="FB3E7C"/>
                </a:solidFill>
                <a:latin typeface="+mj-lt"/>
                <a:ea typeface="맑은 고딕" pitchFamily="50" charset="-127"/>
              </a:defRPr>
            </a:lvl4pPr>
            <a:lvl5pPr algn="l">
              <a:buNone/>
              <a:defRPr sz="1600" i="1" baseline="0">
                <a:solidFill>
                  <a:srgbClr val="FB3E7C"/>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2024-09-09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23528" y="1176867"/>
            <a:ext cx="8509606" cy="4861277"/>
          </a:xfrm>
        </p:spPr>
        <p:txBody>
          <a:bodyPr>
            <a:normAutofit/>
          </a:bodyPr>
          <a:lstStyle>
            <a:lvl1pPr algn="l">
              <a:buNone/>
              <a:defRPr sz="1600" i="1" baseline="0">
                <a:solidFill>
                  <a:schemeClr val="bg2">
                    <a:lumMod val="25000"/>
                  </a:schemeClr>
                </a:solidFill>
                <a:latin typeface="+mj-lt"/>
                <a:ea typeface="맑은 고딕" pitchFamily="50" charset="-127"/>
              </a:defRPr>
            </a:lvl1pPr>
            <a:lvl2pPr algn="l">
              <a:buNone/>
              <a:defRPr sz="1600" i="1" baseline="0">
                <a:solidFill>
                  <a:schemeClr val="bg2">
                    <a:lumMod val="25000"/>
                  </a:schemeClr>
                </a:solidFill>
                <a:latin typeface="+mj-lt"/>
                <a:ea typeface="맑은 고딕" pitchFamily="50" charset="-127"/>
              </a:defRPr>
            </a:lvl2pPr>
            <a:lvl3pPr algn="l">
              <a:buNone/>
              <a:defRPr sz="1600" i="1" baseline="0">
                <a:solidFill>
                  <a:schemeClr val="bg2">
                    <a:lumMod val="25000"/>
                  </a:schemeClr>
                </a:solidFill>
                <a:latin typeface="+mj-lt"/>
                <a:ea typeface="맑은 고딕" pitchFamily="50" charset="-127"/>
              </a:defRPr>
            </a:lvl3pPr>
            <a:lvl4pPr algn="l">
              <a:buNone/>
              <a:defRPr sz="1600" i="1" baseline="0">
                <a:solidFill>
                  <a:schemeClr val="bg2">
                    <a:lumMod val="25000"/>
                  </a:schemeClr>
                </a:solidFill>
                <a:latin typeface="+mj-lt"/>
                <a:ea typeface="맑은 고딕" pitchFamily="50" charset="-127"/>
              </a:defRPr>
            </a:lvl4pPr>
            <a:lvl5pPr algn="l">
              <a:buNone/>
              <a:defRPr sz="1600" i="1" baseline="0">
                <a:solidFill>
                  <a:schemeClr val="bg2">
                    <a:lumMod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714566" y="183820"/>
            <a:ext cx="8105906" cy="724900"/>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2024-09-09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hasCustomPrompt="1"/>
          </p:nvPr>
        </p:nvSpPr>
        <p:spPr>
          <a:xfrm>
            <a:off x="1821310" y="1700808"/>
            <a:ext cx="5501379" cy="2350990"/>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r>
              <a:rPr lang="ko-KR" altLang="en-US" dirty="0"/>
              <a:t>제목을 입력하십시오</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2024-09-09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4581128"/>
            <a:ext cx="8986086" cy="1906152"/>
          </a:xfrm>
        </p:spPr>
        <p:txBody>
          <a:bodyPr/>
          <a:lstStyle/>
          <a:p>
            <a:r>
              <a:rPr lang="en-US" altLang="ko-KR" sz="4400" dirty="0" smtClean="0"/>
              <a:t>RETAIL STORE SALES ANALYSIS REPORT						</a:t>
            </a:r>
            <a:r>
              <a:rPr lang="en-US" altLang="ko-KR" sz="2000" dirty="0" smtClean="0"/>
              <a:t>BY SHASHANK BHAT</a:t>
            </a:r>
            <a:endParaRPr lang="ko-KR" altLang="en-US" sz="20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357950" y="3573016"/>
            <a:ext cx="2214578" cy="553998"/>
          </a:xfrm>
          <a:prstGeom prst="rect">
            <a:avLst/>
          </a:prstGeom>
          <a:noFill/>
        </p:spPr>
        <p:txBody>
          <a:bodyPr wrap="square" rtlCol="0">
            <a:spAutoFit/>
          </a:bodyPr>
          <a:lstStyle/>
          <a:p>
            <a:pPr algn="ctr"/>
            <a:r>
              <a:rPr lang="en-US" altLang="ko-KR" sz="3000" b="1" dirty="0">
                <a:solidFill>
                  <a:schemeClr val="bg1"/>
                </a:solidFill>
                <a:latin typeface="+mj-lt"/>
                <a:ea typeface="맑은 고딕" pitchFamily="50" charset="-127"/>
              </a:rPr>
              <a:t>CONTENTS</a:t>
            </a:r>
            <a:endParaRPr lang="ko-KR" altLang="en-US" sz="3000" b="1" dirty="0">
              <a:solidFill>
                <a:schemeClr val="bg1"/>
              </a:solidFill>
              <a:latin typeface="+mj-lt"/>
              <a:ea typeface="맑은 고딕" pitchFamily="50" charset="-127"/>
            </a:endParaRPr>
          </a:p>
        </p:txBody>
      </p:sp>
      <p:grpSp>
        <p:nvGrpSpPr>
          <p:cNvPr id="66" name="그룹 65"/>
          <p:cNvGrpSpPr/>
          <p:nvPr/>
        </p:nvGrpSpPr>
        <p:grpSpPr>
          <a:xfrm>
            <a:off x="742925" y="620684"/>
            <a:ext cx="4107127" cy="784830"/>
            <a:chOff x="3658927" y="2616164"/>
            <a:chExt cx="4295642" cy="283526"/>
          </a:xfrm>
        </p:grpSpPr>
        <p:sp>
          <p:nvSpPr>
            <p:cNvPr id="68" name="Text Box 5"/>
            <p:cNvSpPr txBox="1">
              <a:spLocks noChangeArrowheads="1"/>
            </p:cNvSpPr>
            <p:nvPr/>
          </p:nvSpPr>
          <p:spPr bwMode="auto">
            <a:xfrm>
              <a:off x="3658927" y="2788503"/>
              <a:ext cx="4295642"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Customer Demography  Analysis</a:t>
              </a:r>
              <a:endParaRPr lang="en-US" altLang="ko-KR" sz="1400" b="1" dirty="0">
                <a:solidFill>
                  <a:schemeClr val="bg1"/>
                </a:solidFill>
                <a:latin typeface="+mj-lt"/>
                <a:ea typeface="맑은 고딕" pitchFamily="50" charset="-127"/>
              </a:endParaRPr>
            </a:p>
          </p:txBody>
        </p:sp>
        <p:sp>
          <p:nvSpPr>
            <p:cNvPr id="70" name="TextBox 13"/>
            <p:cNvSpPr txBox="1">
              <a:spLocks noChangeArrowheads="1"/>
            </p:cNvSpPr>
            <p:nvPr/>
          </p:nvSpPr>
          <p:spPr bwMode="auto">
            <a:xfrm>
              <a:off x="3658927" y="2616164"/>
              <a:ext cx="643239"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01</a:t>
              </a:r>
              <a:endParaRPr lang="ko-KR" altLang="en-US" sz="2500" b="1" dirty="0">
                <a:solidFill>
                  <a:schemeClr val="bg1"/>
                </a:solidFill>
                <a:latin typeface="+mj-lt"/>
                <a:ea typeface="맑은 고딕" pitchFamily="50" charset="-127"/>
              </a:endParaRPr>
            </a:p>
          </p:txBody>
        </p:sp>
      </p:grpSp>
      <p:grpSp>
        <p:nvGrpSpPr>
          <p:cNvPr id="103" name="그룹 102"/>
          <p:cNvGrpSpPr/>
          <p:nvPr/>
        </p:nvGrpSpPr>
        <p:grpSpPr>
          <a:xfrm>
            <a:off x="742925" y="1760658"/>
            <a:ext cx="4107127" cy="784830"/>
            <a:chOff x="3658927" y="2616164"/>
            <a:chExt cx="4295642" cy="283526"/>
          </a:xfrm>
        </p:grpSpPr>
        <p:sp>
          <p:nvSpPr>
            <p:cNvPr id="104" name="Text Box 5"/>
            <p:cNvSpPr txBox="1">
              <a:spLocks noChangeArrowheads="1"/>
            </p:cNvSpPr>
            <p:nvPr/>
          </p:nvSpPr>
          <p:spPr bwMode="auto">
            <a:xfrm>
              <a:off x="3658927" y="2788503"/>
              <a:ext cx="4295642"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Coupon Distribution Analysis</a:t>
              </a:r>
              <a:endParaRPr lang="en-US" altLang="ko-KR" sz="1400" b="1" dirty="0">
                <a:solidFill>
                  <a:schemeClr val="bg1"/>
                </a:solidFill>
                <a:latin typeface="+mj-lt"/>
                <a:ea typeface="맑은 고딕" pitchFamily="50" charset="-127"/>
              </a:endParaRPr>
            </a:p>
          </p:txBody>
        </p:sp>
        <p:sp>
          <p:nvSpPr>
            <p:cNvPr id="106" name="TextBox 13"/>
            <p:cNvSpPr txBox="1">
              <a:spLocks noChangeArrowheads="1"/>
            </p:cNvSpPr>
            <p:nvPr/>
          </p:nvSpPr>
          <p:spPr bwMode="auto">
            <a:xfrm>
              <a:off x="3658927" y="2616164"/>
              <a:ext cx="643239"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02</a:t>
              </a:r>
              <a:endParaRPr lang="ko-KR" altLang="en-US" sz="2500" b="1" dirty="0">
                <a:solidFill>
                  <a:schemeClr val="bg1"/>
                </a:solidFill>
                <a:latin typeface="+mj-lt"/>
                <a:ea typeface="맑은 고딕" pitchFamily="50" charset="-127"/>
              </a:endParaRPr>
            </a:p>
          </p:txBody>
        </p:sp>
      </p:grpSp>
      <p:grpSp>
        <p:nvGrpSpPr>
          <p:cNvPr id="107" name="그룹 106"/>
          <p:cNvGrpSpPr/>
          <p:nvPr/>
        </p:nvGrpSpPr>
        <p:grpSpPr>
          <a:xfrm>
            <a:off x="742925" y="2900632"/>
            <a:ext cx="4107127" cy="784830"/>
            <a:chOff x="3658927" y="2616164"/>
            <a:chExt cx="4295642" cy="283526"/>
          </a:xfrm>
        </p:grpSpPr>
        <p:sp>
          <p:nvSpPr>
            <p:cNvPr id="108" name="Text Box 5"/>
            <p:cNvSpPr txBox="1">
              <a:spLocks noChangeArrowheads="1"/>
            </p:cNvSpPr>
            <p:nvPr/>
          </p:nvSpPr>
          <p:spPr bwMode="auto">
            <a:xfrm>
              <a:off x="3658927" y="2788503"/>
              <a:ext cx="4295642"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Product Sales </a:t>
              </a:r>
              <a:r>
                <a:rPr lang="en-US" altLang="ko-KR" sz="1400" b="1" dirty="0">
                  <a:solidFill>
                    <a:schemeClr val="bg1"/>
                  </a:solidFill>
                  <a:latin typeface="+mj-lt"/>
                  <a:ea typeface="맑은 고딕" pitchFamily="50" charset="-127"/>
                </a:rPr>
                <a:t>A</a:t>
              </a:r>
              <a:r>
                <a:rPr lang="en-US" altLang="ko-KR" sz="1400" b="1" dirty="0" smtClean="0">
                  <a:solidFill>
                    <a:schemeClr val="bg1"/>
                  </a:solidFill>
                  <a:latin typeface="+mj-lt"/>
                  <a:ea typeface="맑은 고딕" pitchFamily="50" charset="-127"/>
                </a:rPr>
                <a:t>nalysis</a:t>
              </a:r>
              <a:endParaRPr lang="en-US" altLang="ko-KR" sz="1400" b="1" dirty="0">
                <a:solidFill>
                  <a:schemeClr val="bg1"/>
                </a:solidFill>
                <a:latin typeface="+mj-lt"/>
                <a:ea typeface="맑은 고딕" pitchFamily="50" charset="-127"/>
              </a:endParaRPr>
            </a:p>
          </p:txBody>
        </p:sp>
        <p:sp>
          <p:nvSpPr>
            <p:cNvPr id="110" name="TextBox 13"/>
            <p:cNvSpPr txBox="1">
              <a:spLocks noChangeArrowheads="1"/>
            </p:cNvSpPr>
            <p:nvPr/>
          </p:nvSpPr>
          <p:spPr bwMode="auto">
            <a:xfrm>
              <a:off x="3658927" y="2616164"/>
              <a:ext cx="643239"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03</a:t>
              </a:r>
              <a:endParaRPr lang="ko-KR" altLang="en-US" sz="2500" b="1" dirty="0">
                <a:solidFill>
                  <a:schemeClr val="bg1"/>
                </a:solidFill>
                <a:latin typeface="+mj-lt"/>
                <a:ea typeface="맑은 고딕" pitchFamily="50" charset="-127"/>
              </a:endParaRPr>
            </a:p>
          </p:txBody>
        </p:sp>
      </p:grpSp>
      <p:grpSp>
        <p:nvGrpSpPr>
          <p:cNvPr id="111" name="그룹 110"/>
          <p:cNvGrpSpPr/>
          <p:nvPr/>
        </p:nvGrpSpPr>
        <p:grpSpPr>
          <a:xfrm>
            <a:off x="742925" y="4040606"/>
            <a:ext cx="4107127" cy="784830"/>
            <a:chOff x="3658927" y="2616164"/>
            <a:chExt cx="4295642" cy="283526"/>
          </a:xfrm>
        </p:grpSpPr>
        <p:sp>
          <p:nvSpPr>
            <p:cNvPr id="112" name="Text Box 5"/>
            <p:cNvSpPr txBox="1">
              <a:spLocks noChangeArrowheads="1"/>
            </p:cNvSpPr>
            <p:nvPr/>
          </p:nvSpPr>
          <p:spPr bwMode="auto">
            <a:xfrm>
              <a:off x="3658927" y="2788503"/>
              <a:ext cx="4295642"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Transaction Analysis</a:t>
              </a:r>
              <a:endParaRPr lang="en-US" altLang="ko-KR" sz="1400" b="1" dirty="0">
                <a:solidFill>
                  <a:schemeClr val="bg1"/>
                </a:solidFill>
                <a:latin typeface="+mj-lt"/>
                <a:ea typeface="맑은 고딕" pitchFamily="50" charset="-127"/>
              </a:endParaRPr>
            </a:p>
          </p:txBody>
        </p:sp>
        <p:sp>
          <p:nvSpPr>
            <p:cNvPr id="114" name="TextBox 13"/>
            <p:cNvSpPr txBox="1">
              <a:spLocks noChangeArrowheads="1"/>
            </p:cNvSpPr>
            <p:nvPr/>
          </p:nvSpPr>
          <p:spPr bwMode="auto">
            <a:xfrm>
              <a:off x="3658927" y="2616164"/>
              <a:ext cx="643239"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04</a:t>
              </a:r>
              <a:endParaRPr lang="ko-KR" altLang="en-US" sz="2500" b="1" dirty="0">
                <a:solidFill>
                  <a:schemeClr val="bg1"/>
                </a:solidFill>
                <a:latin typeface="+mj-lt"/>
                <a:ea typeface="맑은 고딕" pitchFamily="50" charset="-127"/>
              </a:endParaRPr>
            </a:p>
          </p:txBody>
        </p:sp>
      </p:grpSp>
      <p:grpSp>
        <p:nvGrpSpPr>
          <p:cNvPr id="115" name="그룹 114"/>
          <p:cNvGrpSpPr/>
          <p:nvPr/>
        </p:nvGrpSpPr>
        <p:grpSpPr>
          <a:xfrm>
            <a:off x="742925" y="5180579"/>
            <a:ext cx="4107127" cy="784830"/>
            <a:chOff x="3658927" y="2616164"/>
            <a:chExt cx="4295642" cy="283526"/>
          </a:xfrm>
        </p:grpSpPr>
        <p:sp>
          <p:nvSpPr>
            <p:cNvPr id="116" name="Text Box 5"/>
            <p:cNvSpPr txBox="1">
              <a:spLocks noChangeArrowheads="1"/>
            </p:cNvSpPr>
            <p:nvPr/>
          </p:nvSpPr>
          <p:spPr bwMode="auto">
            <a:xfrm>
              <a:off x="3658927" y="2788503"/>
              <a:ext cx="4295642" cy="111187"/>
            </a:xfrm>
            <a:prstGeom prst="rect">
              <a:avLst/>
            </a:prstGeom>
            <a:noFill/>
            <a:ln w="9525">
              <a:noFill/>
              <a:miter lim="800000"/>
              <a:headEnd/>
              <a:tailEnd/>
            </a:ln>
          </p:spPr>
          <p:txBody>
            <a:bodyPr wrap="square">
              <a:spAutoFit/>
            </a:bodyPr>
            <a:lstStyle/>
            <a:p>
              <a:pPr>
                <a:defRPr/>
              </a:pPr>
              <a:r>
                <a:rPr lang="en-US" altLang="ko-KR" sz="1400" b="1" dirty="0" smtClean="0">
                  <a:solidFill>
                    <a:schemeClr val="bg1"/>
                  </a:solidFill>
                  <a:latin typeface="+mj-lt"/>
                  <a:ea typeface="맑은 고딕" pitchFamily="50" charset="-127"/>
                </a:rPr>
                <a:t>Campaign Analysis</a:t>
              </a:r>
              <a:endParaRPr lang="en-US" altLang="ko-KR" sz="1400" b="1" dirty="0">
                <a:solidFill>
                  <a:schemeClr val="bg1"/>
                </a:solidFill>
                <a:latin typeface="+mj-lt"/>
                <a:ea typeface="맑은 고딕" pitchFamily="50" charset="-127"/>
              </a:endParaRPr>
            </a:p>
          </p:txBody>
        </p:sp>
        <p:sp>
          <p:nvSpPr>
            <p:cNvPr id="118" name="TextBox 13"/>
            <p:cNvSpPr txBox="1">
              <a:spLocks noChangeArrowheads="1"/>
            </p:cNvSpPr>
            <p:nvPr/>
          </p:nvSpPr>
          <p:spPr bwMode="auto">
            <a:xfrm>
              <a:off x="3658927" y="2616164"/>
              <a:ext cx="643239" cy="172339"/>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itchFamily="50" charset="-127"/>
                </a:rPr>
                <a:t>05</a:t>
              </a:r>
              <a:endParaRPr lang="ko-KR" altLang="en-US" sz="2500" b="1" dirty="0">
                <a:solidFill>
                  <a:schemeClr val="bg1"/>
                </a:solidFill>
                <a:latin typeface="+mj-lt"/>
                <a:ea typeface="맑은 고딕" pitchFamily="50" charset="-127"/>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lstStyle/>
          <a:p>
            <a:pPr>
              <a:buFont typeface="Arial" panose="020B0604020202020204" pitchFamily="34" charset="0"/>
              <a:buChar char="•"/>
            </a:pPr>
            <a:r>
              <a:rPr lang="en-IN" dirty="0" smtClean="0"/>
              <a:t>This is an analysis of a retail store  </a:t>
            </a:r>
            <a:r>
              <a:rPr lang="en-IN" dirty="0"/>
              <a:t>dataset </a:t>
            </a:r>
            <a:r>
              <a:rPr lang="en-IN" dirty="0" smtClean="0"/>
              <a:t>which contains </a:t>
            </a:r>
            <a:r>
              <a:rPr lang="en-IN" dirty="0"/>
              <a:t>household-level transactions over two years from a group of 2,500 households who are frequent shoppers at a retailer. It contains all of each household’s purchases, not just those from a limited number of categories. For </a:t>
            </a:r>
            <a:r>
              <a:rPr lang="en-IN" dirty="0" smtClean="0"/>
              <a:t>households</a:t>
            </a:r>
            <a:r>
              <a:rPr lang="en-IN" dirty="0"/>
              <a:t>, demographic information as well as direct marketing contact history are included</a:t>
            </a:r>
            <a:r>
              <a:rPr lang="en-IN" dirty="0" smtClean="0"/>
              <a:t>.</a:t>
            </a:r>
          </a:p>
          <a:p>
            <a:endParaRPr lang="en-IN" altLang="ko-KR" dirty="0"/>
          </a:p>
          <a:p>
            <a:pPr>
              <a:buFont typeface="Arial" panose="020B0604020202020204" pitchFamily="34" charset="0"/>
              <a:buChar char="•"/>
            </a:pPr>
            <a:r>
              <a:rPr lang="en-IN" altLang="ko-KR" b="1" dirty="0" smtClean="0"/>
              <a:t>Aim</a:t>
            </a:r>
            <a:r>
              <a:rPr lang="en-IN" altLang="ko-KR" b="1" dirty="0"/>
              <a:t>: </a:t>
            </a:r>
            <a:r>
              <a:rPr lang="en-IN" altLang="ko-KR" dirty="0"/>
              <a:t>To outlines a comprehensive analysis of a company's marketing strategy, including demographic analysis, customer segmentation, campaign performance analysis, sales and revenue analysis, market basket analysis, and time series analysis. It covers demographic characteristics, campaign descriptions, product details, customer </a:t>
            </a:r>
            <a:r>
              <a:rPr lang="en-IN" altLang="ko-KR" dirty="0" err="1"/>
              <a:t>behavior</a:t>
            </a:r>
            <a:r>
              <a:rPr lang="en-IN" altLang="ko-KR" dirty="0"/>
              <a:t>, sales and revenue patterns, and the correlation between sales and discounts. The analysis also includes market basket analysis, cross-selling and upselling opportunities, and forecasting future sales and coupon redemption based on historical data.</a:t>
            </a:r>
            <a:endParaRPr lang="ko-KR" altLang="en-US" dirty="0"/>
          </a:p>
        </p:txBody>
      </p:sp>
      <p:sp>
        <p:nvSpPr>
          <p:cNvPr id="5" name="제목 1"/>
          <p:cNvSpPr>
            <a:spLocks noGrp="1"/>
          </p:cNvSpPr>
          <p:nvPr>
            <p:ph type="title"/>
          </p:nvPr>
        </p:nvSpPr>
        <p:spPr>
          <a:xfrm>
            <a:off x="722313" y="116632"/>
            <a:ext cx="7234237" cy="796925"/>
          </a:xfrm>
        </p:spPr>
        <p:txBody>
          <a:bodyPr/>
          <a:lstStyle/>
          <a:p>
            <a:r>
              <a:rPr lang="en-IN" altLang="ko-KR" dirty="0" smtClean="0"/>
              <a:t>AIM OF THE ANALYSIS</a:t>
            </a:r>
            <a:endParaRPr lang="ko-KR"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0" y="1196752"/>
            <a:ext cx="8892480" cy="4536504"/>
          </a:xfrm>
        </p:spPr>
        <p:txBody>
          <a:bodyPr/>
          <a:lstStyle/>
          <a:p>
            <a:pPr algn="just"/>
            <a:r>
              <a:rPr lang="en-IN" altLang="en-US" i="0" dirty="0"/>
              <a:t>•Customer demographics refer to the categories of consumer </a:t>
            </a:r>
            <a:r>
              <a:rPr lang="en-IN" altLang="en-US" i="0" dirty="0" smtClean="0"/>
              <a:t>populations </a:t>
            </a:r>
            <a:r>
              <a:rPr lang="en-IN" altLang="en-US" i="0" dirty="0"/>
              <a:t>that are valuable for </a:t>
            </a:r>
            <a:r>
              <a:rPr lang="en-IN" altLang="en-US" i="0" dirty="0" smtClean="0"/>
              <a:t>business   in </a:t>
            </a:r>
            <a:r>
              <a:rPr lang="en-IN" altLang="en-US" i="0" dirty="0"/>
              <a:t>areas such as marketing and product design.</a:t>
            </a:r>
          </a:p>
          <a:p>
            <a:pPr algn="just"/>
            <a:r>
              <a:rPr lang="en-IN" altLang="en-US" i="0" dirty="0"/>
              <a:t/>
            </a:r>
            <a:br>
              <a:rPr lang="en-IN" altLang="en-US" i="0" dirty="0"/>
            </a:br>
            <a:endParaRPr lang="en-IN" altLang="en-US" i="0" dirty="0"/>
          </a:p>
          <a:p>
            <a:pPr algn="just"/>
            <a:r>
              <a:rPr lang="en-IN" altLang="en-US" i="0" dirty="0"/>
              <a:t>•Largest Customer Groups: Visualizations indicate that couples without children represent the </a:t>
            </a:r>
            <a:r>
              <a:rPr lang="en-IN" altLang="en-US" i="0" dirty="0" smtClean="0"/>
              <a:t>largest       </a:t>
            </a:r>
            <a:r>
              <a:rPr lang="en-IN" altLang="en-US" i="0" dirty="0"/>
              <a:t>customer segment, followed closely by couples with children.</a:t>
            </a:r>
          </a:p>
          <a:p>
            <a:pPr algn="just"/>
            <a:r>
              <a:rPr lang="en-IN" altLang="en-US" i="0" dirty="0"/>
              <a:t/>
            </a:r>
            <a:br>
              <a:rPr lang="en-IN" altLang="en-US" i="0" dirty="0"/>
            </a:br>
            <a:endParaRPr lang="en-IN" altLang="en-US" i="0" dirty="0"/>
          </a:p>
          <a:p>
            <a:pPr algn="just"/>
            <a:r>
              <a:rPr lang="en-IN" altLang="en-US" i="0" dirty="0"/>
              <a:t>•The retail store can prioritize stocking products that appeal to couples without children, such as household goods, appliances, and clothing. Additionally, it should consider offering products popular among couples with children, including baby items, toys, and furniture.</a:t>
            </a:r>
          </a:p>
          <a:p>
            <a:pPr algn="just"/>
            <a:r>
              <a:rPr lang="en-IN" altLang="en-US" i="0" dirty="0"/>
              <a:t/>
            </a:r>
            <a:br>
              <a:rPr lang="en-IN" altLang="en-US" i="0" dirty="0"/>
            </a:br>
            <a:endParaRPr lang="en-IN" altLang="en-US" i="0" dirty="0"/>
          </a:p>
          <a:p>
            <a:pPr algn="just"/>
            <a:r>
              <a:rPr lang="en-IN" altLang="en-US" i="0" dirty="0"/>
              <a:t>•The analysis reveals that the highest percentage of households is within the age group of 45-54, </a:t>
            </a:r>
            <a:r>
              <a:rPr lang="en-IN" altLang="en-US" i="0" dirty="0" smtClean="0"/>
              <a:t>followed </a:t>
            </a:r>
            <a:r>
              <a:rPr lang="en-IN" altLang="en-US" i="0" dirty="0"/>
              <a:t>by those aged 35-44. This information provides valuable insights for the retail store to tailor its products and marketing strategies to effectively target these age segments</a:t>
            </a:r>
          </a:p>
        </p:txBody>
      </p:sp>
      <p:sp>
        <p:nvSpPr>
          <p:cNvPr id="5" name="제목 1"/>
          <p:cNvSpPr>
            <a:spLocks noGrp="1"/>
          </p:cNvSpPr>
          <p:nvPr>
            <p:ph type="title"/>
          </p:nvPr>
        </p:nvSpPr>
        <p:spPr>
          <a:xfrm>
            <a:off x="722313" y="116632"/>
            <a:ext cx="7234237" cy="796925"/>
          </a:xfrm>
        </p:spPr>
        <p:txBody>
          <a:bodyPr/>
          <a:lstStyle/>
          <a:p>
            <a:r>
              <a:rPr lang="en-IN" altLang="ko-KR" dirty="0" smtClean="0"/>
              <a:t>CUSTOMER DEMOGRAPHY</a:t>
            </a:r>
            <a:endParaRPr lang="ko-KR" altLang="en-US" dirty="0"/>
          </a:p>
        </p:txBody>
      </p:sp>
    </p:spTree>
    <p:extLst>
      <p:ext uri="{BB962C8B-B14F-4D97-AF65-F5344CB8AC3E}">
        <p14:creationId xmlns:p14="http://schemas.microsoft.com/office/powerpoint/2010/main" val="3854529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normAutofit/>
          </a:bodyPr>
          <a:lstStyle/>
          <a:p>
            <a:pPr>
              <a:buFont typeface="Arial" panose="020B0604020202020204" pitchFamily="34" charset="0"/>
              <a:buChar char="•"/>
            </a:pPr>
            <a:r>
              <a:rPr lang="en-IN" dirty="0"/>
              <a:t>Coupons can effectively attract customers to your business and introduce new clients </a:t>
            </a:r>
            <a:r>
              <a:rPr lang="en-IN" dirty="0" smtClean="0"/>
              <a:t>to       your store. </a:t>
            </a:r>
            <a:r>
              <a:rPr lang="en-IN" dirty="0"/>
              <a:t>Among the coupons created, bathroom products, particularly hair care and </a:t>
            </a:r>
            <a:r>
              <a:rPr lang="en-IN" dirty="0" smtClean="0"/>
              <a:t>       makeup </a:t>
            </a:r>
            <a:r>
              <a:rPr lang="en-IN" dirty="0"/>
              <a:t>items, stand out as the </a:t>
            </a:r>
            <a:r>
              <a:rPr lang="en-IN" dirty="0" smtClean="0"/>
              <a:t>most popular </a:t>
            </a:r>
            <a:r>
              <a:rPr lang="en-IN" dirty="0"/>
              <a:t>"only 556 out of 1,135 coupons have been </a:t>
            </a:r>
            <a:r>
              <a:rPr lang="en-IN" dirty="0" smtClean="0"/>
              <a:t>      redeemed.</a:t>
            </a:r>
            <a:r>
              <a:rPr lang="en-IN" dirty="0"/>
              <a:t/>
            </a:r>
            <a:br>
              <a:rPr lang="en-IN" dirty="0"/>
            </a:br>
            <a:endParaRPr lang="en-IN" dirty="0"/>
          </a:p>
          <a:p>
            <a:pPr marL="285750" indent="-285750">
              <a:buFont typeface="Arial" panose="020B0604020202020204" pitchFamily="34" charset="0"/>
              <a:buChar char="•"/>
            </a:pPr>
            <a:r>
              <a:rPr lang="en-IN" dirty="0" smtClean="0"/>
              <a:t>The </a:t>
            </a:r>
            <a:r>
              <a:rPr lang="en-IN" dirty="0"/>
              <a:t>number of campaigns has increased, the redemption rate for these coupons has </a:t>
            </a:r>
            <a:r>
              <a:rPr lang="en-IN" dirty="0" smtClean="0"/>
              <a:t>not</a:t>
            </a:r>
          </a:p>
          <a:p>
            <a:pPr marL="0" indent="0"/>
            <a:r>
              <a:rPr lang="en-IN" dirty="0"/>
              <a:t> </a:t>
            </a:r>
            <a:r>
              <a:rPr lang="en-IN" dirty="0" smtClean="0"/>
              <a:t>      </a:t>
            </a:r>
            <a:r>
              <a:rPr lang="en-IN" dirty="0"/>
              <a:t>risen </a:t>
            </a:r>
            <a:r>
              <a:rPr lang="en-IN" dirty="0" smtClean="0"/>
              <a:t>proportionately . This </a:t>
            </a:r>
            <a:r>
              <a:rPr lang="en-IN" dirty="0"/>
              <a:t>indicates that customers are showing limited interest </a:t>
            </a:r>
            <a:r>
              <a:rPr lang="en-IN" dirty="0" smtClean="0"/>
              <a:t>in                      </a:t>
            </a:r>
            <a:r>
              <a:rPr lang="en-IN" dirty="0"/>
              <a:t> </a:t>
            </a:r>
            <a:r>
              <a:rPr lang="en-IN" dirty="0" smtClean="0"/>
              <a:t>    redeeming the </a:t>
            </a:r>
            <a:r>
              <a:rPr lang="en-IN" dirty="0"/>
              <a:t>offers.</a:t>
            </a:r>
          </a:p>
          <a:p>
            <a:r>
              <a:rPr lang="en-IN" dirty="0"/>
              <a:t/>
            </a:r>
            <a:br>
              <a:rPr lang="en-IN" dirty="0"/>
            </a:br>
            <a:endParaRPr lang="en-IN" dirty="0"/>
          </a:p>
          <a:p>
            <a:pPr>
              <a:buFont typeface="Arial" panose="020B0604020202020204" pitchFamily="34" charset="0"/>
              <a:buChar char="•"/>
            </a:pPr>
            <a:r>
              <a:rPr lang="en-IN" dirty="0"/>
              <a:t>Campaigns 13, 18, and 8 experienced significantly higher coupon redemption rates among </a:t>
            </a:r>
            <a:r>
              <a:rPr lang="en-IN" dirty="0" smtClean="0"/>
              <a:t> customers.</a:t>
            </a:r>
            <a:r>
              <a:rPr lang="en-IN" dirty="0"/>
              <a:t/>
            </a:r>
            <a:br>
              <a:rPr lang="en-IN" dirty="0"/>
            </a:br>
            <a:endParaRPr lang="en-IN" dirty="0"/>
          </a:p>
          <a:p>
            <a:pPr>
              <a:buFont typeface="Arial" panose="020B0604020202020204" pitchFamily="34" charset="0"/>
              <a:buChar char="•"/>
            </a:pPr>
            <a:r>
              <a:rPr lang="en-IN" dirty="0"/>
              <a:t>Create a sense of urgency. Shorter expiration dates can prompt customers to act quickly, increasing the chances of coupon redemption before they expire.</a:t>
            </a:r>
          </a:p>
          <a:p>
            <a:pPr algn="just"/>
            <a:r>
              <a:rPr lang="en-IN" dirty="0"/>
              <a:t/>
            </a:r>
            <a:br>
              <a:rPr lang="en-IN" dirty="0"/>
            </a:br>
            <a:endParaRPr lang="ko-KR" altLang="en-US" dirty="0"/>
          </a:p>
        </p:txBody>
      </p:sp>
      <p:sp>
        <p:nvSpPr>
          <p:cNvPr id="5" name="제목 1"/>
          <p:cNvSpPr>
            <a:spLocks noGrp="1"/>
          </p:cNvSpPr>
          <p:nvPr>
            <p:ph type="title"/>
          </p:nvPr>
        </p:nvSpPr>
        <p:spPr>
          <a:xfrm>
            <a:off x="722313" y="116632"/>
            <a:ext cx="7234237" cy="796925"/>
          </a:xfrm>
        </p:spPr>
        <p:txBody>
          <a:bodyPr/>
          <a:lstStyle/>
          <a:p>
            <a:r>
              <a:rPr lang="en-IN" altLang="ko-KR" dirty="0" smtClean="0"/>
              <a:t>COUPON DISTRIBUTION ANALYSIS </a:t>
            </a:r>
            <a:endParaRPr lang="ko-KR" altLang="en-US" dirty="0"/>
          </a:p>
        </p:txBody>
      </p:sp>
    </p:spTree>
    <p:extLst>
      <p:ext uri="{BB962C8B-B14F-4D97-AF65-F5344CB8AC3E}">
        <p14:creationId xmlns:p14="http://schemas.microsoft.com/office/powerpoint/2010/main" val="1965650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lstStyle/>
          <a:p>
            <a:pPr>
              <a:buFont typeface="Arial" panose="020B0604020202020204" pitchFamily="34" charset="0"/>
              <a:buChar char="•"/>
            </a:pPr>
            <a:r>
              <a:rPr lang="en-IN" altLang="ko-KR" dirty="0"/>
              <a:t>Conduct a thorough analysis of the grocery department's performance to identify opportunities for further growth. This may include expanding product offerings, enhancing product placement and visibility, and optimizing pricing strategies.</a:t>
            </a:r>
          </a:p>
          <a:p>
            <a:endParaRPr lang="en-IN" altLang="ko-KR" dirty="0"/>
          </a:p>
          <a:p>
            <a:pPr>
              <a:buFont typeface="Arial" panose="020B0604020202020204" pitchFamily="34" charset="0"/>
              <a:buChar char="•"/>
            </a:pPr>
            <a:r>
              <a:rPr lang="en-IN" altLang="ko-KR" dirty="0"/>
              <a:t>Strengthen the partnership with Manufacturer 69, as they have consistently demonstrated high sales performance. Collaborating more closely can lead to mutually beneficial outcomes.</a:t>
            </a:r>
          </a:p>
          <a:p>
            <a:endParaRPr lang="en-IN" altLang="ko-KR" dirty="0"/>
          </a:p>
          <a:p>
            <a:pPr>
              <a:buFont typeface="Arial" panose="020B0604020202020204" pitchFamily="34" charset="0"/>
              <a:buChar char="•"/>
            </a:pPr>
            <a:r>
              <a:rPr lang="en-IN" altLang="ko-KR" dirty="0"/>
              <a:t>Take advantage of the popularity of coupon items by offering a wider range of discounts, promotions, and bundled deals. This approach can attract more customers and increase overall sales.</a:t>
            </a:r>
          </a:p>
          <a:p>
            <a:endParaRPr lang="en-IN" altLang="ko-KR" dirty="0"/>
          </a:p>
          <a:p>
            <a:pPr>
              <a:buFont typeface="Arial" panose="020B0604020202020204" pitchFamily="34" charset="0"/>
              <a:buChar char="•"/>
            </a:pPr>
            <a:r>
              <a:rPr lang="en-IN" altLang="ko-KR" dirty="0" smtClean="0"/>
              <a:t>Develop </a:t>
            </a:r>
            <a:r>
              <a:rPr lang="en-IN" altLang="ko-KR" dirty="0"/>
              <a:t>targeted marketing campaigns and promotions specifically aimed at boosting sales of soft drinks and beverages. Tailored messaging can resonate better with the target audience. </a:t>
            </a:r>
            <a:endParaRPr lang="en-IN" altLang="ko-KR" dirty="0" smtClean="0"/>
          </a:p>
          <a:p>
            <a:pPr>
              <a:buFont typeface="Arial" panose="020B0604020202020204" pitchFamily="34" charset="0"/>
              <a:buChar char="•"/>
            </a:pPr>
            <a:r>
              <a:rPr lang="en-IN" altLang="ko-KR" dirty="0" smtClean="0"/>
              <a:t>Implement </a:t>
            </a:r>
            <a:r>
              <a:rPr lang="en-IN" altLang="ko-KR" dirty="0"/>
              <a:t>marketing strategies that emphasize the quality, sourcing, and unique aspects of beef and meat products. Communicating these attributes can enhance customer perception and drive sales.</a:t>
            </a:r>
            <a:endParaRPr lang="ko-KR" altLang="en-US" dirty="0"/>
          </a:p>
        </p:txBody>
      </p:sp>
      <p:sp>
        <p:nvSpPr>
          <p:cNvPr id="5" name="제목 1"/>
          <p:cNvSpPr>
            <a:spLocks noGrp="1"/>
          </p:cNvSpPr>
          <p:nvPr>
            <p:ph type="title"/>
          </p:nvPr>
        </p:nvSpPr>
        <p:spPr>
          <a:xfrm>
            <a:off x="722313" y="116632"/>
            <a:ext cx="7234237" cy="796925"/>
          </a:xfrm>
        </p:spPr>
        <p:txBody>
          <a:bodyPr/>
          <a:lstStyle/>
          <a:p>
            <a:r>
              <a:rPr lang="en-IN" altLang="ko-KR" dirty="0" smtClean="0"/>
              <a:t>PRODUCT SALES ANALYSIS</a:t>
            </a:r>
            <a:endParaRPr lang="ko-KR" altLang="en-US" dirty="0"/>
          </a:p>
        </p:txBody>
      </p:sp>
    </p:spTree>
    <p:extLst>
      <p:ext uri="{BB962C8B-B14F-4D97-AF65-F5344CB8AC3E}">
        <p14:creationId xmlns:p14="http://schemas.microsoft.com/office/powerpoint/2010/main" val="27284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normAutofit fontScale="92500" lnSpcReduction="10000"/>
          </a:bodyPr>
          <a:lstStyle/>
          <a:p>
            <a:r>
              <a:rPr lang="en-IN" altLang="ko-KR" dirty="0"/>
              <a:t>•The average basket value stands at $28.53.</a:t>
            </a:r>
          </a:p>
          <a:p>
            <a:endParaRPr lang="en-IN" altLang="ko-KR" dirty="0"/>
          </a:p>
          <a:p>
            <a:r>
              <a:rPr lang="en-IN" altLang="ko-KR" dirty="0"/>
              <a:t>•The average basket value without coupons is S26.30, while the average with coupons is significantly higher at $66.60.</a:t>
            </a:r>
          </a:p>
          <a:p>
            <a:endParaRPr lang="en-IN" altLang="ko-KR" dirty="0"/>
          </a:p>
          <a:p>
            <a:r>
              <a:rPr lang="en-IN" altLang="ko-KR" dirty="0"/>
              <a:t>•The average discount generated by coupons is $2.91.</a:t>
            </a:r>
          </a:p>
          <a:p>
            <a:endParaRPr lang="en-IN" altLang="ko-KR" dirty="0"/>
          </a:p>
          <a:p>
            <a:r>
              <a:rPr lang="en-IN" altLang="ko-KR" dirty="0"/>
              <a:t>•Customers are inclined to purchase more products when using coupons. However, it appears unlikely that sales and coupon redemption rates will see significant  growth in the future.</a:t>
            </a:r>
          </a:p>
          <a:p>
            <a:endParaRPr lang="en-IN" altLang="ko-KR" dirty="0"/>
          </a:p>
          <a:p>
            <a:r>
              <a:rPr lang="en-IN" altLang="ko-KR" dirty="0"/>
              <a:t>•Stores 367 and 406 are performing well in terms of product sales.</a:t>
            </a:r>
          </a:p>
          <a:p>
            <a:endParaRPr lang="en-IN" altLang="ko-KR" dirty="0"/>
          </a:p>
          <a:p>
            <a:r>
              <a:rPr lang="en-IN" altLang="ko-KR" dirty="0"/>
              <a:t>•Stores 429, 406, and 375 have a large inventory, yet their sales figures do not reflect the quantity of products available.</a:t>
            </a:r>
          </a:p>
          <a:p>
            <a:endParaRPr lang="en-IN" altLang="ko-KR" dirty="0"/>
          </a:p>
          <a:p>
            <a:r>
              <a:rPr lang="en-IN" altLang="ko-KR" dirty="0"/>
              <a:t>•To encourage repeat purchases and boost sales, consider implementing loyalty programs, personalized recommendations, and referral incentives. Additionally, conducting market research and competitor analysis, along with adjusting pricing strategies and promotions, will help ensure competitiveness and drive sales.</a:t>
            </a:r>
            <a:endParaRPr lang="ko-KR" altLang="en-US" dirty="0"/>
          </a:p>
        </p:txBody>
      </p:sp>
      <p:sp>
        <p:nvSpPr>
          <p:cNvPr id="5" name="제목 1"/>
          <p:cNvSpPr>
            <a:spLocks noGrp="1"/>
          </p:cNvSpPr>
          <p:nvPr>
            <p:ph type="title"/>
          </p:nvPr>
        </p:nvSpPr>
        <p:spPr>
          <a:xfrm>
            <a:off x="722313" y="116632"/>
            <a:ext cx="7234237" cy="796925"/>
          </a:xfrm>
        </p:spPr>
        <p:txBody>
          <a:bodyPr/>
          <a:lstStyle/>
          <a:p>
            <a:r>
              <a:rPr lang="en-IN" altLang="ko-KR" dirty="0" smtClean="0"/>
              <a:t>TRANSACTION ANALYSIS</a:t>
            </a:r>
            <a:endParaRPr lang="ko-KR" altLang="en-US" dirty="0"/>
          </a:p>
        </p:txBody>
      </p:sp>
    </p:spTree>
    <p:extLst>
      <p:ext uri="{BB962C8B-B14F-4D97-AF65-F5344CB8AC3E}">
        <p14:creationId xmlns:p14="http://schemas.microsoft.com/office/powerpoint/2010/main" val="4280942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lstStyle/>
          <a:p>
            <a:pPr>
              <a:buFont typeface="Arial" panose="020B0604020202020204" pitchFamily="34" charset="0"/>
              <a:buChar char="•"/>
            </a:pPr>
            <a:r>
              <a:rPr lang="en-IN" altLang="ko-KR" dirty="0"/>
              <a:t>Retailers run campaigns to raise awareness, attract more customers, and improve sales. On average, these campaigns last about 46.6 days.</a:t>
            </a:r>
          </a:p>
          <a:p>
            <a:endParaRPr lang="en-IN" altLang="ko-KR" dirty="0"/>
          </a:p>
          <a:p>
            <a:pPr>
              <a:buFont typeface="Arial" panose="020B0604020202020204" pitchFamily="34" charset="0"/>
              <a:buChar char="•"/>
            </a:pPr>
            <a:r>
              <a:rPr lang="en-IN" altLang="ko-KR" dirty="0" smtClean="0"/>
              <a:t>Type </a:t>
            </a:r>
            <a:r>
              <a:rPr lang="en-IN" altLang="ko-KR" dirty="0"/>
              <a:t>A campaigns, which last an average of 49 days, have been more successful than the other types. To enhance Type C campaigns, it's important to </a:t>
            </a:r>
            <a:r>
              <a:rPr lang="en-IN" altLang="ko-KR" dirty="0" err="1"/>
              <a:t>analyze</a:t>
            </a:r>
            <a:r>
              <a:rPr lang="en-IN" altLang="ko-KR" dirty="0"/>
              <a:t> why they are not performing as well.</a:t>
            </a:r>
          </a:p>
          <a:p>
            <a:endParaRPr lang="en-IN" altLang="ko-KR" dirty="0"/>
          </a:p>
          <a:p>
            <a:pPr>
              <a:buFont typeface="Arial" panose="020B0604020202020204" pitchFamily="34" charset="0"/>
              <a:buChar char="•"/>
            </a:pPr>
            <a:r>
              <a:rPr lang="en-IN" altLang="ko-KR" dirty="0"/>
              <a:t>Consider implementing targeted outreach strategies and incentives to engage households that have not participated. Additionally, look at successful elements from campaigns 8, 13, and 18, and address the weaknesses of the less successful campaigns.</a:t>
            </a:r>
          </a:p>
          <a:p>
            <a:endParaRPr lang="en-IN" altLang="ko-KR" dirty="0"/>
          </a:p>
          <a:p>
            <a:pPr>
              <a:buFont typeface="Arial" panose="020B0604020202020204" pitchFamily="34" charset="0"/>
              <a:buChar char="•"/>
            </a:pPr>
            <a:r>
              <a:rPr lang="en-IN" altLang="ko-KR" dirty="0"/>
              <a:t>By identifying and applying the effective strategies from campaigns 8, 13, and 18, can boost product sales in future campaigns.</a:t>
            </a:r>
          </a:p>
          <a:p>
            <a:endParaRPr lang="en-IN" altLang="ko-KR" dirty="0"/>
          </a:p>
          <a:p>
            <a:pPr>
              <a:buFont typeface="Arial" panose="020B0604020202020204" pitchFamily="34" charset="0"/>
              <a:buChar char="•"/>
            </a:pPr>
            <a:r>
              <a:rPr lang="en-IN" altLang="ko-KR" dirty="0"/>
              <a:t>Although the number of campaigns has increased over time, sales growth has not kept pace. Therefore, it's essential to </a:t>
            </a:r>
            <a:r>
              <a:rPr lang="en-IN" altLang="ko-KR" dirty="0" smtClean="0"/>
              <a:t>analyse </a:t>
            </a:r>
            <a:r>
              <a:rPr lang="en-IN" altLang="ko-KR" dirty="0"/>
              <a:t>marketing channels, messaging, customer segmentation, and product positioning to </a:t>
            </a:r>
            <a:r>
              <a:rPr lang="en-IN" altLang="ko-KR" dirty="0" smtClean="0"/>
              <a:t>ensure </a:t>
            </a:r>
            <a:r>
              <a:rPr lang="en-IN" altLang="ko-KR" dirty="0"/>
              <a:t>that campaign efforts lead to increased </a:t>
            </a:r>
            <a:r>
              <a:rPr lang="en-IN" altLang="ko-KR" dirty="0" smtClean="0"/>
              <a:t>sales.</a:t>
            </a:r>
            <a:endParaRPr lang="ko-KR" altLang="en-US" dirty="0"/>
          </a:p>
        </p:txBody>
      </p:sp>
      <p:sp>
        <p:nvSpPr>
          <p:cNvPr id="5" name="제목 1"/>
          <p:cNvSpPr>
            <a:spLocks noGrp="1"/>
          </p:cNvSpPr>
          <p:nvPr>
            <p:ph type="title"/>
          </p:nvPr>
        </p:nvSpPr>
        <p:spPr>
          <a:xfrm>
            <a:off x="722313" y="116632"/>
            <a:ext cx="7234237" cy="796925"/>
          </a:xfrm>
        </p:spPr>
        <p:txBody>
          <a:bodyPr/>
          <a:lstStyle/>
          <a:p>
            <a:r>
              <a:rPr lang="en-IN" altLang="ko-KR" dirty="0" smtClean="0"/>
              <a:t>CAMPAIGN ANALYSIS</a:t>
            </a:r>
            <a:endParaRPr lang="ko-KR" altLang="en-US" dirty="0"/>
          </a:p>
        </p:txBody>
      </p:sp>
    </p:spTree>
    <p:extLst>
      <p:ext uri="{BB962C8B-B14F-4D97-AF65-F5344CB8AC3E}">
        <p14:creationId xmlns:p14="http://schemas.microsoft.com/office/powerpoint/2010/main" val="55928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23728" y="2420888"/>
            <a:ext cx="5256584" cy="1944216"/>
          </a:xfrm>
        </p:spPr>
        <p:txBody>
          <a:bodyPr/>
          <a:lstStyle/>
          <a:p>
            <a:pPr algn="l"/>
            <a:r>
              <a:rPr lang="en-US" altLang="ko-KR" dirty="0"/>
              <a:t>THANK YOU</a:t>
            </a:r>
            <a:endParaRPr lang="ko-KR"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회색조">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11421</TotalTime>
  <Words>750</Words>
  <Application>Microsoft Office PowerPoint</Application>
  <PresentationFormat>On-screen Show (4:3)</PresentationFormat>
  <Paragraphs>67</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굴림체</vt:lpstr>
      <vt:lpstr>Calibri Light</vt:lpstr>
      <vt:lpstr>Calibri</vt:lpstr>
      <vt:lpstr>맑은 고딕</vt:lpstr>
      <vt:lpstr>Arial</vt:lpstr>
      <vt:lpstr>Office 테마</vt:lpstr>
      <vt:lpstr>RETAIL STORE SALES ANALYSIS REPORT      BY SHASHANK BHAT</vt:lpstr>
      <vt:lpstr>PowerPoint Presentation</vt:lpstr>
      <vt:lpstr>AIM OF THE ANALYSIS</vt:lpstr>
      <vt:lpstr>CUSTOMER DEMOGRAPHY</vt:lpstr>
      <vt:lpstr>COUPON DISTRIBUTION ANALYSIS </vt:lpstr>
      <vt:lpstr>PRODUCT SALES ANALYSIS</vt:lpstr>
      <vt:lpstr>TRANSACTION ANALYSIS</vt:lpstr>
      <vt:lpstr>CAMPAIGN ANALYSIS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Shashank</cp:lastModifiedBy>
  <cp:revision>4</cp:revision>
  <dcterms:created xsi:type="dcterms:W3CDTF">2010-02-01T08:03:16Z</dcterms:created>
  <dcterms:modified xsi:type="dcterms:W3CDTF">2024-09-09T14:51:30Z</dcterms:modified>
  <cp:category>www.slidemembers.com</cp:category>
</cp:coreProperties>
</file>